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891" r:id="rId1"/>
  </p:sldMasterIdLst>
  <p:notesMasterIdLst>
    <p:notesMasterId r:id="rId11"/>
  </p:notesMasterIdLst>
  <p:handoutMasterIdLst>
    <p:handoutMasterId r:id="rId12"/>
  </p:handoutMasterIdLst>
  <p:sldIdLst>
    <p:sldId id="2146847048" r:id="rId2"/>
    <p:sldId id="2146847062" r:id="rId3"/>
    <p:sldId id="2146847077" r:id="rId4"/>
    <p:sldId id="2146846799" r:id="rId5"/>
    <p:sldId id="2146847059" r:id="rId6"/>
    <p:sldId id="2146847089" r:id="rId7"/>
    <p:sldId id="2146847091" r:id="rId8"/>
    <p:sldId id="2146847054" r:id="rId9"/>
    <p:sldId id="2146846791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BM Plex Sans" panose="020B0503050203000203" pitchFamily="34" charset="0"/>
      <p:regular r:id="rId17"/>
      <p:bold r:id="rId18"/>
      <p:italic r:id="rId19"/>
      <p:boldItalic r:id="rId20"/>
    </p:embeddedFont>
    <p:embeddedFont>
      <p:font typeface="IBM Plex Sans Light" panose="020B0403050203000203" pitchFamily="34" charset="0"/>
      <p:regular r:id="rId21"/>
      <p:italic r:id="rId22"/>
    </p:embeddedFont>
  </p:embeddedFontLst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85"/>
    <p:restoredTop sz="96344"/>
  </p:normalViewPr>
  <p:slideViewPr>
    <p:cSldViewPr snapToGrid="0" snapToObjects="1">
      <p:cViewPr varScale="1">
        <p:scale>
          <a:sx n="211" d="100"/>
          <a:sy n="211" d="100"/>
        </p:scale>
        <p:origin x="760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3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IBM Plex Sans Ligh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174625" indent="-169863" algn="l" defTabSz="914400" rtl="0" eaLnBrk="1" latinLnBrk="0" hangingPunct="1">
      <a:spcBef>
        <a:spcPts val="600"/>
      </a:spcBef>
      <a:buFont typeface="IBM Plex Sans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IBM Plex Sans Light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IBM Plex Sans Light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59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63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0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69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6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77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4434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70163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600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5768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2286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4572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8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228600" y="2571750"/>
            <a:ext cx="86868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731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2283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6855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59626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400">
                <a:solidFill>
                  <a:schemeClr val="tx1"/>
                </a:solidFill>
              </a:defRPr>
            </a:lvl1pPr>
            <a:lvl2pPr>
              <a:spcBef>
                <a:spcPts val="11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11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1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11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62634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0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defRPr sz="1000">
                <a:solidFill>
                  <a:schemeClr val="tx1"/>
                </a:solidFill>
              </a:defRPr>
            </a:lvl3pPr>
            <a:lvl4pPr>
              <a:spcBef>
                <a:spcPts val="300"/>
              </a:spcBef>
              <a:defRPr sz="100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>
                <a:solidFill>
                  <a:schemeClr val="tx1"/>
                </a:solidFill>
              </a:defRPr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895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19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8" y="2312885"/>
            <a:ext cx="1297604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014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2722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8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47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2022 / © 2022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8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87" y="3810"/>
            <a:ext cx="9128406" cy="51396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07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1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2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8006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8006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926" r:id="rId2"/>
    <p:sldLayoutId id="2147483935" r:id="rId3"/>
    <p:sldLayoutId id="2147483936" r:id="rId4"/>
    <p:sldLayoutId id="2147483937" r:id="rId5"/>
    <p:sldLayoutId id="2147483925" r:id="rId6"/>
    <p:sldLayoutId id="2147483924" r:id="rId7"/>
    <p:sldLayoutId id="2147483938" r:id="rId8"/>
    <p:sldLayoutId id="2147483939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  <p:sldLayoutId id="2147483902" r:id="rId19"/>
    <p:sldLayoutId id="2147483903" r:id="rId20"/>
    <p:sldLayoutId id="2147483904" r:id="rId21"/>
    <p:sldLayoutId id="2147483905" r:id="rId22"/>
    <p:sldLayoutId id="2147483906" r:id="rId23"/>
    <p:sldLayoutId id="2147483907" r:id="rId24"/>
    <p:sldLayoutId id="2147483908" r:id="rId25"/>
    <p:sldLayoutId id="2147483909" r:id="rId26"/>
    <p:sldLayoutId id="2147483910" r:id="rId27"/>
    <p:sldLayoutId id="2147483911" r:id="rId28"/>
    <p:sldLayoutId id="2147483912" r:id="rId29"/>
    <p:sldLayoutId id="2147483913" r:id="rId30"/>
    <p:sldLayoutId id="2147483914" r:id="rId31"/>
    <p:sldLayoutId id="2147483915" r:id="rId32"/>
    <p:sldLayoutId id="2147483916" r:id="rId33"/>
    <p:sldLayoutId id="2147483917" r:id="rId34"/>
    <p:sldLayoutId id="2147483918" r:id="rId35"/>
    <p:sldLayoutId id="2147483919" r:id="rId36"/>
    <p:sldLayoutId id="2147483920" r:id="rId37"/>
    <p:sldLayoutId id="2147483921" r:id="rId38"/>
    <p:sldLayoutId id="2147483922" r:id="rId39"/>
    <p:sldLayoutId id="2147483933" r:id="rId40"/>
    <p:sldLayoutId id="2147483934" r:id="rId41"/>
    <p:sldLayoutId id="2147483923" r:id="rId42"/>
    <p:sldLayoutId id="2147483940" r:id="rId4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94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1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hyperlink" Target="https://ibm.ent.box.com/s/4yskrkefl1ssjxjmxx3kln87z5on4thx" TargetMode="Externa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hyperlink" Target="https://techzone.ibm.com/collection/platinum-demos-straight-through-process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13.jp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5.xml"/><Relationship Id="rId4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13.jp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slideLayout" Target="../slideLayouts/slideLayout25.xml"/><Relationship Id="rId5" Type="http://schemas.openxmlformats.org/officeDocument/2006/relationships/tags" Target="../tags/tag2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13.jp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slideLayout" Target="../slideLayouts/slideLayout25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5" Type="http://schemas.openxmlformats.org/officeDocument/2006/relationships/tags" Target="../tags/tag30.xml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bm.com/docs/en/cloud-paks/cp-biz-automation/21.0.x?topic=visualization-business-performance-center" TargetMode="External"/><Relationship Id="rId3" Type="http://schemas.openxmlformats.org/officeDocument/2006/relationships/hyperlink" Target="https://www.ibm.com/docs/en/baw/20.x?topic=management-building-process-applications" TargetMode="External"/><Relationship Id="rId7" Type="http://schemas.openxmlformats.org/officeDocument/2006/relationships/hyperlink" Target="https://www.ibm.com/docs/en/cloud-paks/cp-biz-automation/21.0.x?topic=insights-discovering-business-automation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ibm.com/docs/en/odmoc?topic=cloud-testing-decision-services" TargetMode="External"/><Relationship Id="rId5" Type="http://schemas.openxmlformats.org/officeDocument/2006/relationships/hyperlink" Target="https://www.ibm.com/docs/en/odmoc?topic=cloud-creating-decision-services" TargetMode="External"/><Relationship Id="rId4" Type="http://schemas.openxmlformats.org/officeDocument/2006/relationships/hyperlink" Target="https://www.ibm.com/docs/en/baw/20.x?topic=management-participating-in-process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2957EB19-7404-0245-BE19-789038684254}"/>
              </a:ext>
            </a:extLst>
          </p:cNvPr>
          <p:cNvSpPr txBox="1">
            <a:spLocks/>
          </p:cNvSpPr>
          <p:nvPr/>
        </p:nvSpPr>
        <p:spPr>
          <a:xfrm>
            <a:off x="266700" y="253999"/>
            <a:ext cx="4039293" cy="1181101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Automation </a:t>
            </a:r>
            <a:r>
              <a:rPr kumimoji="0" lang="en-US" sz="140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Platinum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Demo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Straight-through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1AD0B242-3213-8547-8C3F-3FF3BED0EB2C}"/>
              </a:ext>
            </a:extLst>
          </p:cNvPr>
          <p:cNvSpPr txBox="1">
            <a:spLocks/>
          </p:cNvSpPr>
          <p:nvPr/>
        </p:nvSpPr>
        <p:spPr>
          <a:xfrm>
            <a:off x="0" y="2272793"/>
            <a:ext cx="9144000" cy="1435608"/>
          </a:xfrm>
          <a:prstGeom prst="rect">
            <a:avLst/>
          </a:prstGeom>
        </p:spPr>
        <p:txBody>
          <a:bodyPr lIns="0" rIns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  <a:r>
              <a:rPr lang="en-US" sz="40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overview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453253C-8EA9-B247-8830-64D0A0EDB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82" r="21250"/>
          <a:stretch/>
        </p:blipFill>
        <p:spPr>
          <a:xfrm>
            <a:off x="8375650" y="4495800"/>
            <a:ext cx="550847" cy="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49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8">
            <a:extLst>
              <a:ext uri="{FF2B5EF4-FFF2-40B4-BE49-F238E27FC236}">
                <a16:creationId xmlns:a16="http://schemas.microsoft.com/office/drawing/2014/main" id="{BF358172-52A0-1226-F53F-F24931953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974401"/>
              </p:ext>
            </p:extLst>
          </p:nvPr>
        </p:nvGraphicFramePr>
        <p:xfrm>
          <a:off x="228665" y="692448"/>
          <a:ext cx="8705023" cy="31902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20192">
                  <a:extLst>
                    <a:ext uri="{9D8B030D-6E8A-4147-A177-3AD203B41FA5}">
                      <a16:colId xmlns:a16="http://schemas.microsoft.com/office/drawing/2014/main" val="843429630"/>
                    </a:ext>
                  </a:extLst>
                </a:gridCol>
                <a:gridCol w="6284831">
                  <a:extLst>
                    <a:ext uri="{9D8B030D-6E8A-4147-A177-3AD203B41FA5}">
                      <a16:colId xmlns:a16="http://schemas.microsoft.com/office/drawing/2014/main" val="50400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Purpose of this deck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deck is to be shown to customers to introduce and summarize the 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Straight-through processing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demo.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159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Scenario overview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demo uses a customer refund example to illustrate how the Cloud Pak for Business Automation enables straight-through processing.</a:t>
                      </a:r>
                      <a:endParaRPr lang="en-US" sz="11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69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Product(s) in the demo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Cloud Pak for Business Automation as a Service</a:t>
                      </a:r>
                    </a:p>
                    <a:p>
                      <a:r>
                        <a:rPr lang="en-US" sz="1100" i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[Alternatively, the demo can be hosted on Cloud Pak for Business Automation on ROKS]</a:t>
                      </a:r>
                      <a:endParaRPr lang="en-US" sz="1100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97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Capabilities to be demonstrated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Workflow; Decision management; Operational intelligence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216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Supported product version(s)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Cloud Pak for Business Automation as a Service (SaaS)</a:t>
                      </a:r>
                    </a:p>
                    <a:p>
                      <a:pPr marL="0" marR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[If ROKS, Cloud Pak for Business Automation 21.0.2]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51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IBM Technology Zone page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14"/>
                        </a:rPr>
                        <a:t>https://techzone.ibm.com/collection/platinum-demos-straight-through-processing</a:t>
                      </a:r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29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Demo video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15"/>
                        </a:rPr>
                        <a:t>https://ibm.ent.box.com/s/4yskrkefl1ssjxjmxx3kln87z5on4thx</a:t>
                      </a:r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9061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Demo components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2266366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93D5-E65B-FF41-B517-6F3F285C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C2ADF-0A9C-374C-90E9-2A5628F1D410}"/>
              </a:ext>
            </a:extLst>
          </p:cNvPr>
          <p:cNvSpPr txBox="1"/>
          <p:nvPr/>
        </p:nvSpPr>
        <p:spPr>
          <a:xfrm>
            <a:off x="4343401" y="112971"/>
            <a:ext cx="4709807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pPr algn="ctr">
              <a:spcBef>
                <a:spcPts val="1100"/>
              </a:spcBef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REMOVE THIS SLIDE BEFORE PRESENTING TO CUSTOMERS</a:t>
            </a: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6EDB1330-5638-0F4A-8859-15193EFA1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88894" y="3761950"/>
            <a:ext cx="6913643" cy="125453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642F6F4F-2368-0148-921F-0B715F343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166254" y="3875024"/>
            <a:ext cx="2157984" cy="9172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management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E70B28F-E502-3F4A-A466-9690276D0D41}"/>
              </a:ext>
            </a:extLst>
          </p:cNvPr>
          <p:cNvGrpSpPr/>
          <p:nvPr/>
        </p:nvGrpSpPr>
        <p:grpSpPr>
          <a:xfrm>
            <a:off x="4481057" y="4266833"/>
            <a:ext cx="1528376" cy="371488"/>
            <a:chOff x="5153701" y="4260040"/>
            <a:chExt cx="1334091" cy="371488"/>
          </a:xfrm>
        </p:grpSpPr>
        <p:sp>
          <p:nvSpPr>
            <p:cNvPr id="56" name="Rectangle 3">
              <a:extLst>
                <a:ext uri="{FF2B5EF4-FFF2-40B4-BE49-F238E27FC236}">
                  <a16:creationId xmlns:a16="http://schemas.microsoft.com/office/drawing/2014/main" id="{80B94A2B-5D31-BA40-A643-1805EF1E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5849262" y="4260040"/>
              <a:ext cx="638530" cy="3711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runtime</a:t>
              </a:r>
            </a:p>
          </p:txBody>
        </p:sp>
        <p:sp>
          <p:nvSpPr>
            <p:cNvPr id="57" name="Rectangle 3">
              <a:extLst>
                <a:ext uri="{FF2B5EF4-FFF2-40B4-BE49-F238E27FC236}">
                  <a16:creationId xmlns:a16="http://schemas.microsoft.com/office/drawing/2014/main" id="{5A450628-5162-2D4F-97FC-9E52711D8F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153701" y="4260422"/>
              <a:ext cx="638530" cy="3711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authoring</a:t>
              </a:r>
            </a:p>
          </p:txBody>
        </p:sp>
      </p:grpSp>
      <p:sp>
        <p:nvSpPr>
          <p:cNvPr id="50" name="Rectangle 3">
            <a:extLst>
              <a:ext uri="{FF2B5EF4-FFF2-40B4-BE49-F238E27FC236}">
                <a16:creationId xmlns:a16="http://schemas.microsoft.com/office/drawing/2014/main" id="{3C99431D-9F30-4E4B-BEFF-0E45CC8F1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98967" y="3880366"/>
            <a:ext cx="2157045" cy="9172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6A92B5F-CE9B-B348-AF18-03D93AE3B0A6}"/>
              </a:ext>
            </a:extLst>
          </p:cNvPr>
          <p:cNvGrpSpPr/>
          <p:nvPr/>
        </p:nvGrpSpPr>
        <p:grpSpPr>
          <a:xfrm>
            <a:off x="1979935" y="4263416"/>
            <a:ext cx="1995108" cy="374905"/>
            <a:chOff x="2157556" y="2439836"/>
            <a:chExt cx="3055355" cy="574138"/>
          </a:xfrm>
        </p:grpSpPr>
        <p:sp>
          <p:nvSpPr>
            <p:cNvPr id="52" name="Rectangle 3">
              <a:extLst>
                <a:ext uri="{FF2B5EF4-FFF2-40B4-BE49-F238E27FC236}">
                  <a16:creationId xmlns:a16="http://schemas.microsoft.com/office/drawing/2014/main" id="{AEAD252B-CD94-2E4E-B59D-A98F8CF76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260684" y="2439836"/>
              <a:ext cx="952227" cy="5741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portal</a:t>
              </a:r>
            </a:p>
          </p:txBody>
        </p:sp>
        <p:sp>
          <p:nvSpPr>
            <p:cNvPr id="53" name="Rectangle 3">
              <a:extLst>
                <a:ext uri="{FF2B5EF4-FFF2-40B4-BE49-F238E27FC236}">
                  <a16:creationId xmlns:a16="http://schemas.microsoft.com/office/drawing/2014/main" id="{138A7A42-5454-A949-9530-F7AE462B2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157556" y="2439843"/>
              <a:ext cx="952227" cy="5741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authoring</a:t>
              </a:r>
            </a:p>
          </p:txBody>
        </p:sp>
        <p:sp>
          <p:nvSpPr>
            <p:cNvPr id="54" name="Rectangle 3">
              <a:extLst>
                <a:ext uri="{FF2B5EF4-FFF2-40B4-BE49-F238E27FC236}">
                  <a16:creationId xmlns:a16="http://schemas.microsoft.com/office/drawing/2014/main" id="{DB2F2F27-2A83-A244-840D-DC8516F3B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209120" y="2439837"/>
              <a:ext cx="952227" cy="5741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Workflow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runtime</a:t>
              </a:r>
            </a:p>
          </p:txBody>
        </p:sp>
      </p:grpSp>
      <p:sp>
        <p:nvSpPr>
          <p:cNvPr id="70" name="Rectangle 3">
            <a:extLst>
              <a:ext uri="{FF2B5EF4-FFF2-40B4-BE49-F238E27FC236}">
                <a16:creationId xmlns:a16="http://schemas.microsoft.com/office/drawing/2014/main" id="{107F23DC-6221-5E4F-B370-98123E09A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34479" y="3875024"/>
            <a:ext cx="2157984" cy="9172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Operational intelligence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1072E16-079F-454E-A566-19C102C09154}"/>
              </a:ext>
            </a:extLst>
          </p:cNvPr>
          <p:cNvGrpSpPr/>
          <p:nvPr/>
        </p:nvGrpSpPr>
        <p:grpSpPr>
          <a:xfrm>
            <a:off x="6748770" y="4266833"/>
            <a:ext cx="1529402" cy="371488"/>
            <a:chOff x="5153254" y="4260040"/>
            <a:chExt cx="1334986" cy="371488"/>
          </a:xfrm>
        </p:grpSpPr>
        <p:sp>
          <p:nvSpPr>
            <p:cNvPr id="72" name="Rectangle 3">
              <a:extLst>
                <a:ext uri="{FF2B5EF4-FFF2-40B4-BE49-F238E27FC236}">
                  <a16:creationId xmlns:a16="http://schemas.microsoft.com/office/drawing/2014/main" id="{D3B3ABA4-A251-0745-8D7E-A82B59E77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849262" y="4260040"/>
              <a:ext cx="638978" cy="3711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dashboards</a:t>
              </a:r>
            </a:p>
          </p:txBody>
        </p:sp>
        <p:sp>
          <p:nvSpPr>
            <p:cNvPr id="73" name="Rectangle 3">
              <a:extLst>
                <a:ext uri="{FF2B5EF4-FFF2-40B4-BE49-F238E27FC236}">
                  <a16:creationId xmlns:a16="http://schemas.microsoft.com/office/drawing/2014/main" id="{38B968E5-96A0-5F46-BFAC-AE4D076BA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153254" y="4260422"/>
              <a:ext cx="638978" cy="3711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Event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processing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F5A44C7-0980-5745-9A4F-A5D9C3828766}"/>
              </a:ext>
            </a:extLst>
          </p:cNvPr>
          <p:cNvSpPr txBox="1"/>
          <p:nvPr/>
        </p:nvSpPr>
        <p:spPr>
          <a:xfrm>
            <a:off x="1788894" y="4801035"/>
            <a:ext cx="691364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kern="0" dirty="0">
                <a:latin typeface="Arial" panose="020B0604020202020204" pitchFamily="34" charset="0"/>
                <a:cs typeface="Arial" panose="020B0604020202020204" pitchFamily="34" charset="0"/>
              </a:rPr>
              <a:t>Cloud Pak for Business Automation as a Service (IBM hosted and managed)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71407583-18EF-5051-D645-18F3BE767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30833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 overview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977525-905C-8042-93E4-96DB5EA7F460}"/>
              </a:ext>
            </a:extLst>
          </p:cNvPr>
          <p:cNvSpPr txBox="1"/>
          <p:nvPr/>
        </p:nvSpPr>
        <p:spPr>
          <a:xfrm>
            <a:off x="1788424" y="3544756"/>
            <a:ext cx="691364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b="1" kern="0" dirty="0">
                <a:latin typeface="Arial" panose="020B0604020202020204" pitchFamily="34" charset="0"/>
                <a:cs typeface="Arial" panose="020B0604020202020204" pitchFamily="34" charset="0"/>
              </a:rPr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214581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blur&#10;&#10;Description automatically generated">
            <a:extLst>
              <a:ext uri="{FF2B5EF4-FFF2-40B4-BE49-F238E27FC236}">
                <a16:creationId xmlns:a16="http://schemas.microsoft.com/office/drawing/2014/main" id="{F5D5649D-80BD-6C78-E98C-9988DC63908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overview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1">
            <a:extLst>
              <a:ext uri="{FF2B5EF4-FFF2-40B4-BE49-F238E27FC236}">
                <a16:creationId xmlns:a16="http://schemas.microsoft.com/office/drawing/2014/main" id="{A68CDC5D-A261-DE43-81EE-201B7FFD1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3902127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63D44C0-2EC9-C848-9F91-E6E4BBF7F02C}"/>
              </a:ext>
            </a:extLst>
          </p:cNvPr>
          <p:cNvSpPr/>
          <p:nvPr/>
        </p:nvSpPr>
        <p:spPr>
          <a:xfrm>
            <a:off x="210311" y="3930815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Pak capabilities in the demo</a:t>
            </a:r>
          </a:p>
        </p:txBody>
      </p:sp>
      <p:cxnSp>
        <p:nvCxnSpPr>
          <p:cNvPr id="27" name="Straight Connector 1">
            <a:extLst>
              <a:ext uri="{FF2B5EF4-FFF2-40B4-BE49-F238E27FC236}">
                <a16:creationId xmlns:a16="http://schemas.microsoft.com/office/drawing/2014/main" id="{F64196B1-B759-B245-9DB0-3AE276C83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911376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B3D0802-84E9-6B43-9827-DE75289CF9DB}"/>
              </a:ext>
            </a:extLst>
          </p:cNvPr>
          <p:cNvSpPr/>
          <p:nvPr/>
        </p:nvSpPr>
        <p:spPr>
          <a:xfrm>
            <a:off x="210311" y="945779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640BF7-B8C5-3319-886E-CA9694F64068}"/>
              </a:ext>
            </a:extLst>
          </p:cNvPr>
          <p:cNvGrpSpPr/>
          <p:nvPr/>
        </p:nvGrpSpPr>
        <p:grpSpPr>
          <a:xfrm>
            <a:off x="2602618" y="4143191"/>
            <a:ext cx="5739305" cy="483254"/>
            <a:chOff x="2602618" y="4173469"/>
            <a:chExt cx="5739305" cy="483254"/>
          </a:xfrm>
        </p:grpSpPr>
        <p:sp>
          <p:nvSpPr>
            <p:cNvPr id="29" name="Rectangle 4">
              <a:extLst>
                <a:ext uri="{FF2B5EF4-FFF2-40B4-BE49-F238E27FC236}">
                  <a16:creationId xmlns:a16="http://schemas.microsoft.com/office/drawing/2014/main" id="{0DC36E1D-49AF-1941-9B71-E808D818A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602619" y="4173469"/>
              <a:ext cx="5739304" cy="4832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+mn-lt"/>
                <a:ea typeface="+mn-ea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990032F-438D-7B4D-92E0-87BE922C0E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12980" y="4271234"/>
              <a:ext cx="0" cy="300524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62C80D-D612-5B40-84ED-64EB1151A7B1}"/>
                </a:ext>
              </a:extLst>
            </p:cNvPr>
            <p:cNvSpPr/>
            <p:nvPr/>
          </p:nvSpPr>
          <p:spPr>
            <a:xfrm>
              <a:off x="2602618" y="4173469"/>
              <a:ext cx="1910362" cy="477274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Workflow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06FBC97-493F-8842-94F7-6D1E762DB9D9}"/>
                </a:ext>
              </a:extLst>
            </p:cNvPr>
            <p:cNvSpPr/>
            <p:nvPr/>
          </p:nvSpPr>
          <p:spPr>
            <a:xfrm>
              <a:off x="4512979" y="4173469"/>
              <a:ext cx="1910362" cy="477274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 management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4A78641-594F-A446-9340-2EBD75761528}"/>
                </a:ext>
              </a:extLst>
            </p:cNvPr>
            <p:cNvSpPr/>
            <p:nvPr/>
          </p:nvSpPr>
          <p:spPr>
            <a:xfrm>
              <a:off x="6431355" y="4173469"/>
              <a:ext cx="1910362" cy="477274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Operational intelligence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81360C-EF9C-FF41-88DA-A42AC08658D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25447" y="4271234"/>
              <a:ext cx="0" cy="300524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A421EA1-F6E4-4947-A53E-2F8958B40153}"/>
              </a:ext>
            </a:extLst>
          </p:cNvPr>
          <p:cNvGrpSpPr/>
          <p:nvPr/>
        </p:nvGrpSpPr>
        <p:grpSpPr>
          <a:xfrm>
            <a:off x="1128111" y="1175728"/>
            <a:ext cx="6887779" cy="2462046"/>
            <a:chOff x="321522" y="1249072"/>
            <a:chExt cx="5558887" cy="2462046"/>
          </a:xfrm>
        </p:grpSpPr>
        <p:sp>
          <p:nvSpPr>
            <p:cNvPr id="21" name="Rectangle 3">
              <a:extLst>
                <a:ext uri="{FF2B5EF4-FFF2-40B4-BE49-F238E27FC236}">
                  <a16:creationId xmlns:a16="http://schemas.microsoft.com/office/drawing/2014/main" id="{0B183FB8-4831-B644-943B-4E4898611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21522" y="1249072"/>
              <a:ext cx="3726800" cy="8197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Focus Corp uses workflow to automate its end-to-end customer refund process. However, each request needs to be routed to a customer service agent for resolution and approval.</a:t>
              </a:r>
            </a:p>
          </p:txBody>
        </p:sp>
        <p:sp>
          <p:nvSpPr>
            <p:cNvPr id="22" name="Rectangle 3">
              <a:extLst>
                <a:ext uri="{FF2B5EF4-FFF2-40B4-BE49-F238E27FC236}">
                  <a16:creationId xmlns:a16="http://schemas.microsoft.com/office/drawing/2014/main" id="{F8FF6922-10A2-AC4A-88A4-B4D2631A4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238326" y="2068830"/>
              <a:ext cx="3726800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company creates business rules that can make real-time decisions to approve or deny 70% of refund requests, while still routing the other 30% to humans.</a:t>
              </a:r>
            </a:p>
          </p:txBody>
        </p:sp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5EFB5C9F-192D-F94E-BC1D-824598CE2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155129" y="2888158"/>
              <a:ext cx="3725280" cy="822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company wants to increase straight-through processing to 80%. They use operational intelligence to monitor refund metrics and identify places to increase automation without increasing risk.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616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blur&#10;&#10;Description automatically generated">
            <a:extLst>
              <a:ext uri="{FF2B5EF4-FFF2-40B4-BE49-F238E27FC236}">
                <a16:creationId xmlns:a16="http://schemas.microsoft.com/office/drawing/2014/main" id="{C89DBAAE-B245-E682-BFFD-A600CD74E5D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flow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3F996B-5E95-4D46-B53C-FCF10FC1A669}"/>
              </a:ext>
            </a:extLst>
          </p:cNvPr>
          <p:cNvGrpSpPr/>
          <p:nvPr/>
        </p:nvGrpSpPr>
        <p:grpSpPr>
          <a:xfrm>
            <a:off x="1275976" y="797321"/>
            <a:ext cx="1731031" cy="1690176"/>
            <a:chOff x="118956" y="3101112"/>
            <a:chExt cx="2212829" cy="1690176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1F13DFAD-69BD-FC4B-805F-A21C2507E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18956" y="3101112"/>
              <a:ext cx="2212829" cy="519548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Manual approvals</a:t>
              </a:r>
            </a:p>
          </p:txBody>
        </p:sp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CE41BB34-7C40-7E4B-9E2D-D3F38AF95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18956" y="3618411"/>
              <a:ext cx="2212829" cy="11728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100" b="1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Manual approvals</a:t>
              </a:r>
              <a:b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managed by workflow </a:t>
              </a: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(no straight-through </a:t>
              </a: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processing)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28875B-5713-2C4F-AEA2-F532D8B88F4F}"/>
              </a:ext>
            </a:extLst>
          </p:cNvPr>
          <p:cNvGrpSpPr/>
          <p:nvPr/>
        </p:nvGrpSpPr>
        <p:grpSpPr>
          <a:xfrm>
            <a:off x="3706484" y="797420"/>
            <a:ext cx="1731030" cy="1689979"/>
            <a:chOff x="1955822" y="1764820"/>
            <a:chExt cx="2212826" cy="1689979"/>
          </a:xfrm>
        </p:grpSpPr>
        <p:sp>
          <p:nvSpPr>
            <p:cNvPr id="23" name="Rectangle 3">
              <a:extLst>
                <a:ext uri="{FF2B5EF4-FFF2-40B4-BE49-F238E27FC236}">
                  <a16:creationId xmlns:a16="http://schemas.microsoft.com/office/drawing/2014/main" id="{9B280A5F-18FE-3E43-8B97-CDE8D51B0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955822" y="1764820"/>
              <a:ext cx="2212826" cy="519547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Decision modeling</a:t>
              </a:r>
            </a:p>
          </p:txBody>
        </p:sp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DCF49236-97C3-D64F-A92A-7A9663ADA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955822" y="2284367"/>
              <a:ext cx="2212826" cy="11704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100" b="1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Model decisions to </a:t>
              </a: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automate refund </a:t>
              </a: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determinations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436F63D-74C7-E54E-86F0-F262D838D463}"/>
              </a:ext>
            </a:extLst>
          </p:cNvPr>
          <p:cNvGrpSpPr/>
          <p:nvPr/>
        </p:nvGrpSpPr>
        <p:grpSpPr>
          <a:xfrm>
            <a:off x="6136991" y="793207"/>
            <a:ext cx="1731030" cy="1698404"/>
            <a:chOff x="3497729" y="1764942"/>
            <a:chExt cx="2065304" cy="1698404"/>
          </a:xfrm>
        </p:grpSpPr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D22060B1-2A09-714B-A299-B99F4946E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497729" y="1764942"/>
              <a:ext cx="2065304" cy="520737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Workflow execution</a:t>
              </a:r>
            </a:p>
          </p:txBody>
        </p:sp>
        <p:sp>
          <p:nvSpPr>
            <p:cNvPr id="26" name="Rectangle 4">
              <a:extLst>
                <a:ext uri="{FF2B5EF4-FFF2-40B4-BE49-F238E27FC236}">
                  <a16:creationId xmlns:a16="http://schemas.microsoft.com/office/drawing/2014/main" id="{C0DF3D78-1210-3F42-BFE5-5FEFF72DF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497729" y="2292914"/>
              <a:ext cx="2065304" cy="11704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100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Call refund decisions </a:t>
              </a: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from workflow</a:t>
              </a:r>
            </a:p>
          </p:txBody>
        </p:sp>
      </p:grpSp>
      <p:sp>
        <p:nvSpPr>
          <p:cNvPr id="6" name="Right Arrow 5">
            <a:extLst>
              <a:ext uri="{FF2B5EF4-FFF2-40B4-BE49-F238E27FC236}">
                <a16:creationId xmlns:a16="http://schemas.microsoft.com/office/drawing/2014/main" id="{308772FF-5C22-0949-9B77-ECD7469501CB}"/>
              </a:ext>
            </a:extLst>
          </p:cNvPr>
          <p:cNvSpPr/>
          <p:nvPr/>
        </p:nvSpPr>
        <p:spPr bwMode="auto">
          <a:xfrm>
            <a:off x="3112047" y="1455666"/>
            <a:ext cx="489397" cy="373487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4216C5F-D81F-EF41-8F06-95473350260F}"/>
              </a:ext>
            </a:extLst>
          </p:cNvPr>
          <p:cNvSpPr/>
          <p:nvPr/>
        </p:nvSpPr>
        <p:spPr bwMode="auto">
          <a:xfrm>
            <a:off x="5542554" y="1455666"/>
            <a:ext cx="489397" cy="373487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F90811-0172-739B-D315-E93880B4B390}"/>
              </a:ext>
            </a:extLst>
          </p:cNvPr>
          <p:cNvGrpSpPr/>
          <p:nvPr/>
        </p:nvGrpSpPr>
        <p:grpSpPr>
          <a:xfrm>
            <a:off x="2489997" y="2649677"/>
            <a:ext cx="1731032" cy="1697216"/>
            <a:chOff x="2489997" y="2651889"/>
            <a:chExt cx="1731032" cy="1697216"/>
          </a:xfrm>
        </p:grpSpPr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BFEE4C56-419A-E84C-BBAB-057789204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489997" y="2651889"/>
              <a:ext cx="1731031" cy="519548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Process</a:t>
              </a:r>
            </a:p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improvement</a:t>
              </a:r>
            </a:p>
          </p:txBody>
        </p:sp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152E9637-FC02-FF43-8151-2DF486594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489998" y="3178673"/>
              <a:ext cx="1731031" cy="11704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100" b="1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Refine decisions to</a:t>
              </a:r>
              <a:b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increase straight-</a:t>
              </a:r>
              <a:b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through processing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919A6A-4443-5AD7-0FFB-372D86A91F89}"/>
              </a:ext>
            </a:extLst>
          </p:cNvPr>
          <p:cNvGrpSpPr/>
          <p:nvPr/>
        </p:nvGrpSpPr>
        <p:grpSpPr>
          <a:xfrm>
            <a:off x="4922971" y="2653296"/>
            <a:ext cx="1731030" cy="1689979"/>
            <a:chOff x="4922971" y="2647466"/>
            <a:chExt cx="1731030" cy="1689979"/>
          </a:xfrm>
        </p:grpSpPr>
        <p:sp>
          <p:nvSpPr>
            <p:cNvPr id="35" name="Rectangle 3">
              <a:extLst>
                <a:ext uri="{FF2B5EF4-FFF2-40B4-BE49-F238E27FC236}">
                  <a16:creationId xmlns:a16="http://schemas.microsoft.com/office/drawing/2014/main" id="{9B5082C3-5FFE-8849-8E57-27732AACE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922971" y="2647466"/>
              <a:ext cx="1731030" cy="519547"/>
            </a:xfrm>
            <a:prstGeom prst="rect">
              <a:avLst/>
            </a:prstGeom>
            <a:solidFill>
              <a:srgbClr val="0F62FE"/>
            </a:solidFill>
            <a:ln>
              <a:noFill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defRPr/>
              </a:pP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Operational</a:t>
              </a:r>
              <a:b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lang="en-US" altLang="ja-JP" sz="1200" kern="0" dirty="0">
                  <a:solidFill>
                    <a:srgbClr val="FFFFF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intelligence</a:t>
              </a:r>
            </a:p>
          </p:txBody>
        </p:sp>
        <p:sp>
          <p:nvSpPr>
            <p:cNvPr id="36" name="Rectangle 4">
              <a:extLst>
                <a:ext uri="{FF2B5EF4-FFF2-40B4-BE49-F238E27FC236}">
                  <a16:creationId xmlns:a16="http://schemas.microsoft.com/office/drawing/2014/main" id="{975AEB0C-5251-D44E-9BAE-3A1C99610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922971" y="3167013"/>
              <a:ext cx="1731030" cy="11704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100" b="1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Use operational</a:t>
              </a:r>
              <a:b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metrics to identify</a:t>
              </a:r>
              <a:b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automation </a:t>
              </a:r>
            </a:p>
            <a:p>
              <a:pPr algn="ctr" defTabSz="685808">
                <a:tabLst>
                  <a:tab pos="1489094" algn="l"/>
                </a:tabLst>
                <a:defRPr/>
              </a:pPr>
              <a:r>
                <a: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improvements</a:t>
              </a:r>
            </a:p>
          </p:txBody>
        </p:sp>
      </p:grpSp>
      <p:sp>
        <p:nvSpPr>
          <p:cNvPr id="37" name="Right Arrow 36">
            <a:extLst>
              <a:ext uri="{FF2B5EF4-FFF2-40B4-BE49-F238E27FC236}">
                <a16:creationId xmlns:a16="http://schemas.microsoft.com/office/drawing/2014/main" id="{B7F6E0F8-2A58-1547-AD9F-558CEFEA4F00}"/>
              </a:ext>
            </a:extLst>
          </p:cNvPr>
          <p:cNvSpPr/>
          <p:nvPr/>
        </p:nvSpPr>
        <p:spPr bwMode="auto">
          <a:xfrm flipH="1">
            <a:off x="4327301" y="3311542"/>
            <a:ext cx="489397" cy="373487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175DF8-4AC4-2741-A6B4-AFD26636387B}"/>
              </a:ext>
            </a:extLst>
          </p:cNvPr>
          <p:cNvGrpSpPr/>
          <p:nvPr/>
        </p:nvGrpSpPr>
        <p:grpSpPr>
          <a:xfrm>
            <a:off x="6760274" y="3051877"/>
            <a:ext cx="643701" cy="633152"/>
            <a:chOff x="6674454" y="2968782"/>
            <a:chExt cx="643701" cy="633152"/>
          </a:xfrm>
          <a:solidFill>
            <a:schemeClr val="bg2">
              <a:lumMod val="90000"/>
            </a:schemeClr>
          </a:solidFill>
        </p:grpSpPr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88DD8C47-FBC7-F84C-B7CF-1BE9FDC1A8D3}"/>
                </a:ext>
              </a:extLst>
            </p:cNvPr>
            <p:cNvSpPr/>
            <p:nvPr/>
          </p:nvSpPr>
          <p:spPr bwMode="auto">
            <a:xfrm flipH="1">
              <a:off x="6674454" y="3228447"/>
              <a:ext cx="489397" cy="373487"/>
            </a:xfrm>
            <a:prstGeom prst="rightArrow">
              <a:avLst/>
            </a:prstGeom>
            <a:grpFill/>
            <a:ln w="1905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EAC205-CCD9-2A40-8E6B-F4909499AF1B}"/>
                </a:ext>
              </a:extLst>
            </p:cNvPr>
            <p:cNvSpPr/>
            <p:nvPr/>
          </p:nvSpPr>
          <p:spPr bwMode="auto">
            <a:xfrm>
              <a:off x="7135275" y="2968782"/>
              <a:ext cx="182880" cy="548640"/>
            </a:xfrm>
            <a:prstGeom prst="rect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7568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blur&#10;&#10;Description automatically generated">
            <a:extLst>
              <a:ext uri="{FF2B5EF4-FFF2-40B4-BE49-F238E27FC236}">
                <a16:creationId xmlns:a16="http://schemas.microsoft.com/office/drawing/2014/main" id="{B0C9C54D-1ED1-3E89-AAD0-CFD95C6B445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6210586" cy="3690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components</a:t>
            </a:r>
            <a:b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E41BB34-7C40-7E4B-9E2D-D3F38AF9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74301" y="1264094"/>
            <a:ext cx="7595398" cy="26153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73F44035-9D10-7247-9529-2BEE7AA07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435529" y="1556766"/>
            <a:ext cx="2286000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b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endParaRPr lang="en-US" sz="11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55C0D2-E77D-854F-8976-C1DEB6AB7678}"/>
              </a:ext>
            </a:extLst>
          </p:cNvPr>
          <p:cNvGrpSpPr/>
          <p:nvPr/>
        </p:nvGrpSpPr>
        <p:grpSpPr>
          <a:xfrm>
            <a:off x="3573702" y="2490084"/>
            <a:ext cx="2009654" cy="568320"/>
            <a:chOff x="1144687" y="3870904"/>
            <a:chExt cx="2009654" cy="568320"/>
          </a:xfrm>
        </p:grpSpPr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7E9D7F50-8D03-E94B-9004-37FD02305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185077" y="3870904"/>
              <a:ext cx="969264" cy="568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</a:t>
              </a:r>
              <a:b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runtime</a:t>
              </a:r>
            </a:p>
          </p:txBody>
        </p:sp>
        <p:sp>
          <p:nvSpPr>
            <p:cNvPr id="21" name="Rectangle 3">
              <a:extLst>
                <a:ext uri="{FF2B5EF4-FFF2-40B4-BE49-F238E27FC236}">
                  <a16:creationId xmlns:a16="http://schemas.microsoft.com/office/drawing/2014/main" id="{FFEDE4F3-FAA3-AB41-9463-1E765DE36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144687" y="3870904"/>
              <a:ext cx="969264" cy="568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</a:t>
              </a:r>
              <a:b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authoring</a:t>
              </a:r>
            </a:p>
          </p:txBody>
        </p:sp>
      </p:grpSp>
      <p:sp>
        <p:nvSpPr>
          <p:cNvPr id="23" name="Rectangle 3">
            <a:extLst>
              <a:ext uri="{FF2B5EF4-FFF2-40B4-BE49-F238E27FC236}">
                <a16:creationId xmlns:a16="http://schemas.microsoft.com/office/drawing/2014/main" id="{5FB19BC9-532E-9148-8FA8-32005DB6A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12604" y="1556656"/>
            <a:ext cx="2285169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en-US" sz="11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A2742B-9AFF-5F4A-8D3A-8E8726C5E703}"/>
              </a:ext>
            </a:extLst>
          </p:cNvPr>
          <p:cNvGrpSpPr/>
          <p:nvPr/>
        </p:nvGrpSpPr>
        <p:grpSpPr>
          <a:xfrm>
            <a:off x="1150360" y="2166610"/>
            <a:ext cx="2009657" cy="1215301"/>
            <a:chOff x="2416601" y="1920345"/>
            <a:chExt cx="2009657" cy="1215301"/>
          </a:xfrm>
        </p:grpSpPr>
        <p:sp>
          <p:nvSpPr>
            <p:cNvPr id="24" name="Rectangle 3">
              <a:extLst>
                <a:ext uri="{FF2B5EF4-FFF2-40B4-BE49-F238E27FC236}">
                  <a16:creationId xmlns:a16="http://schemas.microsoft.com/office/drawing/2014/main" id="{E417BF05-2F03-2749-BA56-44BF41D60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456994" y="1920345"/>
              <a:ext cx="969264" cy="5669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</a:t>
              </a:r>
              <a:b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portal</a:t>
              </a:r>
            </a:p>
          </p:txBody>
        </p:sp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DED22FEF-22FA-5747-A9D5-E4BCFAF87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416601" y="1920345"/>
              <a:ext cx="969264" cy="568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  <a:b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authoring</a:t>
              </a:r>
            </a:p>
          </p:txBody>
        </p:sp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AE683AE8-023C-9E47-977B-1190AB500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942472" y="2567326"/>
              <a:ext cx="969264" cy="568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Workflow</a:t>
              </a:r>
              <a:b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runtime</a:t>
              </a:r>
            </a:p>
          </p:txBody>
        </p:sp>
      </p:grpSp>
      <p:sp>
        <p:nvSpPr>
          <p:cNvPr id="37" name="Rectangle 3">
            <a:extLst>
              <a:ext uri="{FF2B5EF4-FFF2-40B4-BE49-F238E27FC236}">
                <a16:creationId xmlns:a16="http://schemas.microsoft.com/office/drawing/2014/main" id="{EFF1B789-DED8-2B4A-8926-B80605D2A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45396" y="1556656"/>
            <a:ext cx="2285999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10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Operational</a:t>
            </a:r>
            <a:b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  <a:endParaRPr lang="en-US" sz="11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D31AB0-E54D-4F4A-8868-524082CFFCF1}"/>
              </a:ext>
            </a:extLst>
          </p:cNvPr>
          <p:cNvGrpSpPr/>
          <p:nvPr/>
        </p:nvGrpSpPr>
        <p:grpSpPr>
          <a:xfrm>
            <a:off x="5984088" y="2489976"/>
            <a:ext cx="2008614" cy="568320"/>
            <a:chOff x="1145207" y="3870904"/>
            <a:chExt cx="2008614" cy="568320"/>
          </a:xfrm>
        </p:grpSpPr>
        <p:sp>
          <p:nvSpPr>
            <p:cNvPr id="39" name="Rectangle 3">
              <a:extLst>
                <a:ext uri="{FF2B5EF4-FFF2-40B4-BE49-F238E27FC236}">
                  <a16:creationId xmlns:a16="http://schemas.microsoft.com/office/drawing/2014/main" id="{8B7D1E53-15F6-4340-91D2-49F42903F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185078" y="3870904"/>
              <a:ext cx="968743" cy="568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</a:t>
              </a:r>
              <a:b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dashboards</a:t>
              </a:r>
            </a:p>
          </p:txBody>
        </p:sp>
        <p:sp>
          <p:nvSpPr>
            <p:cNvPr id="40" name="Rectangle 3">
              <a:extLst>
                <a:ext uri="{FF2B5EF4-FFF2-40B4-BE49-F238E27FC236}">
                  <a16:creationId xmlns:a16="http://schemas.microsoft.com/office/drawing/2014/main" id="{FF3B8B9B-D34C-A747-BBDF-DF245EF2A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145207" y="3870904"/>
              <a:ext cx="968743" cy="568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Event</a:t>
              </a:r>
              <a:b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4128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FC501F7-74BE-3A08-8900-6F93FF2ED203}"/>
              </a:ext>
            </a:extLst>
          </p:cNvPr>
          <p:cNvSpPr txBox="1">
            <a:spLocks/>
          </p:cNvSpPr>
          <p:nvPr/>
        </p:nvSpPr>
        <p:spPr>
          <a:xfrm>
            <a:off x="2" y="1112775"/>
            <a:ext cx="9143998" cy="1458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IBM Plex Sans Light" panose="020B0403050203000203" pitchFamily="34" charset="0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1800"/>
              </a:spcAft>
            </a:pPr>
            <a:r>
              <a:rPr lang="en-US" sz="35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pPr algn="ctr">
              <a:spcBef>
                <a:spcPts val="600"/>
              </a:spcBef>
              <a:spcAft>
                <a:spcPts val="1800"/>
              </a:spcAft>
            </a:pPr>
            <a:r>
              <a:rPr lang="en-US" sz="35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Straight-through processing</a:t>
            </a:r>
            <a:endParaRPr lang="en-US" sz="3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623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blur&#10;&#10;Description automatically generated">
            <a:extLst>
              <a:ext uri="{FF2B5EF4-FFF2-40B4-BE49-F238E27FC236}">
                <a16:creationId xmlns:a16="http://schemas.microsoft.com/office/drawing/2014/main" id="{E6701448-E8AD-F30E-8CF0-761E6D1B4B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7" name="Picture 2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B1502845-0225-3387-E8BD-DA12F57953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667D6D-B90D-EAC9-6B98-A8947C61BA59}"/>
              </a:ext>
            </a:extLst>
          </p:cNvPr>
          <p:cNvSpPr/>
          <p:nvPr/>
        </p:nvSpPr>
        <p:spPr bwMode="auto">
          <a:xfrm>
            <a:off x="329581" y="990510"/>
            <a:ext cx="8484839" cy="3790784"/>
          </a:xfrm>
          <a:prstGeom prst="rect">
            <a:avLst/>
          </a:prstGeom>
          <a:solidFill>
            <a:schemeClr val="tx1"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83962735-38FC-B4FB-04B2-BAEFFA01C6F0}"/>
              </a:ext>
            </a:extLst>
          </p:cNvPr>
          <p:cNvSpPr txBox="1">
            <a:spLocks/>
          </p:cNvSpPr>
          <p:nvPr/>
        </p:nvSpPr>
        <p:spPr>
          <a:xfrm>
            <a:off x="210311" y="201168"/>
            <a:ext cx="6210586" cy="71323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defTabSz="914400"/>
            <a:r>
              <a:rPr lang="en-US" sz="2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Straight-through processing demo</a:t>
            </a:r>
          </a:p>
          <a:p>
            <a:pPr defTabSz="914400"/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br>
              <a:rPr lang="en-US" sz="16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07D3C8-27A5-DFC9-6668-AF432A6449C6}"/>
              </a:ext>
            </a:extLst>
          </p:cNvPr>
          <p:cNvSpPr/>
          <p:nvPr/>
        </p:nvSpPr>
        <p:spPr>
          <a:xfrm>
            <a:off x="329580" y="1113641"/>
            <a:ext cx="7434074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74320">
              <a:lnSpc>
                <a:spcPct val="90000"/>
              </a:lnSpc>
              <a:spcAft>
                <a:spcPts val="6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Straight-through processing</a:t>
            </a:r>
            <a:r>
              <a:rPr lang="en-US" sz="15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800100" lvl="1" indent="-227013">
              <a:lnSpc>
                <a:spcPct val="90000"/>
              </a:lnSpc>
              <a:spcAft>
                <a:spcPts val="3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shortens turnaround times</a:t>
            </a:r>
          </a:p>
          <a:p>
            <a:pPr marL="800100" lvl="1" indent="-227013">
              <a:lnSpc>
                <a:spcPct val="90000"/>
              </a:lnSpc>
              <a:spcAft>
                <a:spcPts val="3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improves customer service</a:t>
            </a:r>
          </a:p>
          <a:p>
            <a:pPr marL="800100" lvl="1" indent="-227013">
              <a:lnSpc>
                <a:spcPct val="90000"/>
              </a:lnSpc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reduces manual work</a:t>
            </a:r>
          </a:p>
          <a:p>
            <a:pPr marL="342900" indent="-274320">
              <a:lnSpc>
                <a:spcPct val="90000"/>
              </a:lnSpc>
              <a:spcBef>
                <a:spcPts val="1200"/>
              </a:spcBef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management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automates decisions that would otherwise be manual. This is often the most effective way to increase straight-through processing.</a:t>
            </a:r>
          </a:p>
          <a:p>
            <a:pPr marL="342900" indent="-274320">
              <a:lnSpc>
                <a:spcPct val="90000"/>
              </a:lnSpc>
              <a:spcBef>
                <a:spcPts val="1200"/>
              </a:spcBef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manages exceptions, ensuring the process doesn’t fail when it encounters an unexpected situation.</a:t>
            </a:r>
          </a:p>
          <a:p>
            <a:pPr marL="342900" indent="-274320">
              <a:lnSpc>
                <a:spcPct val="90000"/>
              </a:lnSpc>
              <a:spcBef>
                <a:spcPts val="1200"/>
              </a:spcBef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Low-code graphical interface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enables line-of-business SMEs to be fully involved in leading the digital transformation effort.</a:t>
            </a:r>
          </a:p>
          <a:p>
            <a:pPr marL="342900" indent="-274320">
              <a:lnSpc>
                <a:spcPct val="90000"/>
              </a:lnSpc>
              <a:spcBef>
                <a:spcPts val="1200"/>
              </a:spcBef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percentage of straight-through processing can translate to significant cost benefits. 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clients often achieve 80% straight-through processing. </a:t>
            </a:r>
            <a:endParaRPr lang="en-US" sz="1500" b="1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467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71AE79E-88B6-4B49-8950-048F1C068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14" r="21215"/>
          <a:stretch/>
        </p:blipFill>
        <p:spPr>
          <a:xfrm>
            <a:off x="3897549" y="1793421"/>
            <a:ext cx="1348902" cy="15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76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B6C1C4D1-CA53-B82C-B783-6923A27D13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C6CA3C-B257-FA45-BDDC-DD0682655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8046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learning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56A7D-53F2-214F-871C-1EB579B9B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66" y="911259"/>
            <a:ext cx="8695877" cy="3320982"/>
          </a:xfrm>
        </p:spPr>
        <p:txBody>
          <a:bodyPr/>
          <a:lstStyle/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Building process applications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Participating in processes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 decision services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Testing decision services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Discovering operational insights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Business monitoring and dashboards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93D5-E65B-FF41-B517-6F3F285C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42574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heme/theme1.xml><?xml version="1.0" encoding="utf-8"?>
<a:theme xmlns:a="http://schemas.openxmlformats.org/drawingml/2006/main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_Embed" id="{02D7F33A-96F9-3142-BE93-E46CEC147C3D}" vid="{B93A71AE-C97A-F24E-BECE-31FFF7CA650A}"/>
    </a:ext>
  </a:extLst>
</a:theme>
</file>

<file path=ppt/theme/theme2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3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Brand Template 2022</Template>
  <TotalTime>14296</TotalTime>
  <Words>575</Words>
  <Application>Microsoft Macintosh PowerPoint</Application>
  <PresentationFormat>On-screen Show (16:9)</PresentationFormat>
  <Paragraphs>115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IBM Plex Sans Light</vt:lpstr>
      <vt:lpstr>System Font Regular</vt:lpstr>
      <vt:lpstr>IBM Plex Sans</vt:lpstr>
      <vt:lpstr>Calibri</vt:lpstr>
      <vt:lpstr>Arial</vt:lpstr>
      <vt:lpstr>IBM Brand Template 2022</vt:lpstr>
      <vt:lpstr>PowerPoint Presentation</vt:lpstr>
      <vt:lpstr>Demo overview</vt:lpstr>
      <vt:lpstr>Demo overview</vt:lpstr>
      <vt:lpstr>Demo flow</vt:lpstr>
      <vt:lpstr>Demo components </vt:lpstr>
      <vt:lpstr>PowerPoint Presentation</vt:lpstr>
      <vt:lpstr>PowerPoint Presentation</vt:lpstr>
      <vt:lpstr>PowerPoint Presentation</vt:lpstr>
      <vt:lpstr>Additional learning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IBM Presentation Template — IBM Plex® variant</dc:title>
  <dc:creator>Dennis Woo</dc:creator>
  <cp:lastModifiedBy>Dennis Woo</cp:lastModifiedBy>
  <cp:revision>114</cp:revision>
  <cp:lastPrinted>2019-04-25T15:14:05Z</cp:lastPrinted>
  <dcterms:created xsi:type="dcterms:W3CDTF">2022-03-29T18:01:01Z</dcterms:created>
  <dcterms:modified xsi:type="dcterms:W3CDTF">2022-06-24T20:52:57Z</dcterms:modified>
</cp:coreProperties>
</file>